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1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CEA62E-5298-0B44-AB96-C0715C9C7EFD}" v="563" dt="2023-02-21T20:20:22.508"/>
    <p1510:client id="{6F9C17E5-D7C0-1A5B-BE14-2DECBC6156E3}" v="93" dt="2023-02-21T08:07:52.587"/>
    <p1510:client id="{AA2998DD-BA25-4C81-9592-21A9B9FBB01F}" v="8" dt="2023-02-16T18:41:09.905"/>
    <p1510:client id="{CDC1CFCB-3F86-9761-C8A3-1041D1070D6C}" v="9" dt="2023-02-20T14:25:42.385"/>
    <p1510:client id="{DEE38B72-1241-73E6-CCE7-6FF87292D11F}" v="10" dt="2023-02-21T04:39:35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584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23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423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42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49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55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098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245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56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27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8233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ingdebugged.com/2017/09/27/visual-storytelling-gaming/" TargetMode="External"/><Relationship Id="rId3" Type="http://schemas.openxmlformats.org/officeDocument/2006/relationships/hyperlink" Target="https://simonkjones.medium.com/3-approaches-to-storytelling-in-games-4e62de86ef30" TargetMode="External"/><Relationship Id="rId7" Type="http://schemas.openxmlformats.org/officeDocument/2006/relationships/hyperlink" Target="https://www.gamedesigning.org/animation/animation-vs-video-game-design/" TargetMode="External"/><Relationship Id="rId2" Type="http://schemas.openxmlformats.org/officeDocument/2006/relationships/hyperlink" Target="https://medium.com/@Oozer3993/the-making-of-halo-how-combat-evolved-from-blam-part-1-f6b58fcc4a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gspectrum.com/blog/game-development-process" TargetMode="External"/><Relationship Id="rId5" Type="http://schemas.openxmlformats.org/officeDocument/2006/relationships/hyperlink" Target="https://gamedevacademy.org/what-is-game-design/" TargetMode="External"/><Relationship Id="rId4" Type="http://schemas.openxmlformats.org/officeDocument/2006/relationships/hyperlink" Target="https://uxdesign.cc/uxd-playing-games-the-last-of-us-ii-7e93aecd2b3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5105008" cy="1297115"/>
          </a:xfrm>
        </p:spPr>
        <p:txBody>
          <a:bodyPr anchor="t">
            <a:noAutofit/>
          </a:bodyPr>
          <a:lstStyle/>
          <a:p>
            <a:pPr algn="r"/>
            <a:r>
              <a:rPr lang="en-US" sz="4800" dirty="0">
                <a:solidFill>
                  <a:schemeClr val="tx2"/>
                </a:solidFill>
                <a:highlight>
                  <a:srgbClr val="000000"/>
                </a:highlight>
                <a:cs typeface="Calibri Light"/>
              </a:rPr>
              <a:t>Game Development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000">
                <a:solidFill>
                  <a:schemeClr val="tx2"/>
                </a:solidFill>
                <a:highlight>
                  <a:srgbClr val="000000"/>
                </a:highlight>
                <a:cs typeface="Calibri"/>
              </a:rPr>
              <a:t>Lyndon Herschell</a:t>
            </a:r>
            <a:endParaRPr lang="en-US" sz="2000">
              <a:solidFill>
                <a:schemeClr val="tx2"/>
              </a:solidFill>
              <a:highlight>
                <a:srgbClr val="000000"/>
              </a:highlight>
            </a:endParaRPr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CD8804F3-25C7-EC70-C38F-7DB51350E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673" y="196965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5A648-3B01-0CAE-8DCF-EB95C53A0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542" y="422998"/>
            <a:ext cx="5036917" cy="1325563"/>
          </a:xfrm>
        </p:spPr>
        <p:txBody>
          <a:bodyPr/>
          <a:lstStyle/>
          <a:p>
            <a:pPr algn="ctr"/>
            <a:r>
              <a:rPr lang="en-US" dirty="0">
                <a:cs typeface="Calibri Light"/>
              </a:rPr>
              <a:t>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2529A-1F77-793B-BD97-3876CC8C7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cs typeface="Calibri"/>
              </a:rPr>
              <a:t>Ideation</a:t>
            </a:r>
          </a:p>
          <a:p>
            <a:pPr>
              <a:lnSpc>
                <a:spcPct val="200000"/>
              </a:lnSpc>
            </a:pPr>
            <a:r>
              <a:rPr lang="en-US" dirty="0">
                <a:cs typeface="Calibri"/>
              </a:rPr>
              <a:t>Pre-production</a:t>
            </a:r>
          </a:p>
          <a:p>
            <a:pPr>
              <a:lnSpc>
                <a:spcPct val="200000"/>
              </a:lnSpc>
            </a:pPr>
            <a:r>
              <a:rPr lang="en-US" dirty="0">
                <a:cs typeface="Calibri"/>
              </a:rPr>
              <a:t>Production</a:t>
            </a:r>
          </a:p>
          <a:p>
            <a:pPr>
              <a:lnSpc>
                <a:spcPct val="200000"/>
              </a:lnSpc>
            </a:pPr>
            <a:r>
              <a:rPr lang="en-US" dirty="0">
                <a:cs typeface="Calibri"/>
              </a:rPr>
              <a:t>Post-production</a:t>
            </a: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5B57B1DF-0265-A9E0-1335-A5A50F57A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0000">
            <a:off x="9860479" y="4646418"/>
            <a:ext cx="2228602" cy="216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24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B0F1F-DF1C-C393-4389-17FC69A3C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922" y="394062"/>
            <a:ext cx="5384157" cy="1325563"/>
          </a:xfrm>
        </p:spPr>
        <p:txBody>
          <a:bodyPr/>
          <a:lstStyle/>
          <a:p>
            <a:pPr algn="ctr"/>
            <a:r>
              <a:rPr lang="en-US" dirty="0">
                <a:cs typeface="Calibri Light"/>
              </a:rPr>
              <a:t>Design</a:t>
            </a:r>
          </a:p>
        </p:txBody>
      </p:sp>
      <p:pic>
        <p:nvPicPr>
          <p:cNvPr id="4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D052C82-AEA0-CE93-51BD-BCFFC7AF8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6" y="2174095"/>
            <a:ext cx="4898572" cy="2760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A87E25-F2B4-5DEC-C7FF-D42F92960754}"/>
              </a:ext>
            </a:extLst>
          </p:cNvPr>
          <p:cNvSpPr txBox="1"/>
          <p:nvPr/>
        </p:nvSpPr>
        <p:spPr>
          <a:xfrm>
            <a:off x="7685314" y="4931229"/>
            <a:ext cx="23513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u="sng" dirty="0">
                <a:cs typeface="Calibri" panose="020F0502020204030204"/>
              </a:rPr>
              <a:t>The Last of Us: Part II (2019)</a:t>
            </a:r>
          </a:p>
        </p:txBody>
      </p:sp>
      <p:pic>
        <p:nvPicPr>
          <p:cNvPr id="6" name="Picture 6" descr="A picture containing outdoor&#10;&#10;Description automatically generated">
            <a:extLst>
              <a:ext uri="{FF2B5EF4-FFF2-40B4-BE49-F238E27FC236}">
                <a16:creationId xmlns:a16="http://schemas.microsoft.com/office/drawing/2014/main" id="{3150C39D-AB44-B927-06CC-FE4A16962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43" y="2178993"/>
            <a:ext cx="4898570" cy="27503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19049A-4BC3-ED7A-7F7D-08D07D258377}"/>
              </a:ext>
            </a:extLst>
          </p:cNvPr>
          <p:cNvSpPr txBox="1"/>
          <p:nvPr/>
        </p:nvSpPr>
        <p:spPr>
          <a:xfrm>
            <a:off x="2242456" y="4931229"/>
            <a:ext cx="23186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u="sng" dirty="0">
                <a:cs typeface="Calibri" panose="020F0502020204030204"/>
              </a:rPr>
              <a:t>Halo: Combat Evolved (2001)</a:t>
            </a:r>
          </a:p>
        </p:txBody>
      </p:sp>
    </p:spTree>
    <p:extLst>
      <p:ext uri="{BB962C8B-B14F-4D97-AF65-F5344CB8AC3E}">
        <p14:creationId xmlns:p14="http://schemas.microsoft.com/office/powerpoint/2010/main" val="1678804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8A175-15A0-EF08-E152-644BC2FD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a typeface="+mj-lt"/>
                <a:cs typeface="+mj-lt"/>
              </a:rPr>
              <a:t>Storytelling</a:t>
            </a:r>
            <a:endParaRPr lang="en-US" dirty="0"/>
          </a:p>
        </p:txBody>
      </p:sp>
      <p:pic>
        <p:nvPicPr>
          <p:cNvPr id="4" name="Picture 4" descr="A picture containing indoor, floor, room, furniture&#10;&#10;Description automatically generated">
            <a:extLst>
              <a:ext uri="{FF2B5EF4-FFF2-40B4-BE49-F238E27FC236}">
                <a16:creationId xmlns:a16="http://schemas.microsoft.com/office/drawing/2014/main" id="{D3B0A742-A522-8BB4-3A8D-B8F492507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71" y="2483304"/>
            <a:ext cx="4931228" cy="27731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7728BB-10C6-DFC4-C5B5-7371ADCA7B43}"/>
              </a:ext>
            </a:extLst>
          </p:cNvPr>
          <p:cNvSpPr txBox="1"/>
          <p:nvPr/>
        </p:nvSpPr>
        <p:spPr>
          <a:xfrm>
            <a:off x="2775856" y="1740724"/>
            <a:ext cx="15606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 panose="020F0502020204030204"/>
              </a:rPr>
              <a:t> Visual (Implicit)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5496D2-4217-5DF1-EBA2-B9CBBF06BC33}"/>
              </a:ext>
            </a:extLst>
          </p:cNvPr>
          <p:cNvSpPr txBox="1"/>
          <p:nvPr/>
        </p:nvSpPr>
        <p:spPr>
          <a:xfrm>
            <a:off x="2525486" y="5421085"/>
            <a:ext cx="20682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u="sng" dirty="0">
                <a:cs typeface="Calibri"/>
              </a:rPr>
              <a:t>Fallout 4 (2015)</a:t>
            </a:r>
            <a:endParaRPr lang="en-US" u="sng">
              <a:cs typeface="Calibri"/>
            </a:endParaRPr>
          </a:p>
        </p:txBody>
      </p:sp>
      <p:pic>
        <p:nvPicPr>
          <p:cNvPr id="8" name="Picture 8" descr="Calendar&#10;&#10;Description automatically generated">
            <a:extLst>
              <a:ext uri="{FF2B5EF4-FFF2-40B4-BE49-F238E27FC236}">
                <a16:creationId xmlns:a16="http://schemas.microsoft.com/office/drawing/2014/main" id="{D2A943CF-9396-3A46-474C-EE65852B1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725" y="2443101"/>
            <a:ext cx="4465122" cy="2773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4C9E11-A29B-BEBF-93C8-E414EB6B17EE}"/>
              </a:ext>
            </a:extLst>
          </p:cNvPr>
          <p:cNvSpPr txBox="1"/>
          <p:nvPr/>
        </p:nvSpPr>
        <p:spPr>
          <a:xfrm>
            <a:off x="7817922" y="5324104"/>
            <a:ext cx="197922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The Secret of Monkey Island (1990)</a:t>
            </a:r>
            <a:endParaRPr lang="en-US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D7B72-5252-47B8-AE0F-B337B4CCE460}"/>
              </a:ext>
            </a:extLst>
          </p:cNvPr>
          <p:cNvSpPr txBox="1"/>
          <p:nvPr/>
        </p:nvSpPr>
        <p:spPr>
          <a:xfrm>
            <a:off x="8283039" y="1741715"/>
            <a:ext cx="15635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Direct (Explicit)</a:t>
            </a:r>
          </a:p>
        </p:txBody>
      </p:sp>
    </p:spTree>
    <p:extLst>
      <p:ext uri="{BB962C8B-B14F-4D97-AF65-F5344CB8AC3E}">
        <p14:creationId xmlns:p14="http://schemas.microsoft.com/office/powerpoint/2010/main" val="2158242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00E7E-2C54-FE2D-ADDB-9C786B5C2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137" y="394062"/>
            <a:ext cx="4361727" cy="1325563"/>
          </a:xfrm>
        </p:spPr>
        <p:txBody>
          <a:bodyPr/>
          <a:lstStyle/>
          <a:p>
            <a:pPr algn="ctr"/>
            <a:r>
              <a:rPr lang="en-US" dirty="0">
                <a:cs typeface="Calibri Light"/>
              </a:rPr>
              <a:t>Artwork</a:t>
            </a:r>
          </a:p>
        </p:txBody>
      </p:sp>
      <p:pic>
        <p:nvPicPr>
          <p:cNvPr id="4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FC935113-C52A-C14D-8AFB-4B7155682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543" y="2078756"/>
            <a:ext cx="2743200" cy="276867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89CFDA3-7E06-EC96-FE91-FFC102FE6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39" y="2273156"/>
            <a:ext cx="3821501" cy="219830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32431A5-3C6F-26A9-581F-AB6E18088613}"/>
              </a:ext>
            </a:extLst>
          </p:cNvPr>
          <p:cNvSpPr/>
          <p:nvPr/>
        </p:nvSpPr>
        <p:spPr>
          <a:xfrm>
            <a:off x="5170714" y="3113313"/>
            <a:ext cx="1393371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2A100-3C5A-A54F-6E39-EDD7BC0AFC74}"/>
              </a:ext>
            </a:extLst>
          </p:cNvPr>
          <p:cNvSpPr txBox="1"/>
          <p:nvPr/>
        </p:nvSpPr>
        <p:spPr>
          <a:xfrm>
            <a:off x="2503714" y="4887684"/>
            <a:ext cx="16328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u="sng" dirty="0">
                <a:cs typeface="Calibri"/>
              </a:rPr>
              <a:t>Concept 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65229-06AA-09C5-495E-C1070183D4F0}"/>
              </a:ext>
            </a:extLst>
          </p:cNvPr>
          <p:cNvSpPr txBox="1"/>
          <p:nvPr/>
        </p:nvSpPr>
        <p:spPr>
          <a:xfrm>
            <a:off x="8033656" y="4648200"/>
            <a:ext cx="16872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u="sng" dirty="0">
                <a:cs typeface="Calibri" panose="020F0502020204030204"/>
              </a:rPr>
              <a:t>Finalized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7ACB74-9FC7-0AE5-16C4-0657A15390BF}"/>
              </a:ext>
            </a:extLst>
          </p:cNvPr>
          <p:cNvSpPr txBox="1"/>
          <p:nvPr/>
        </p:nvSpPr>
        <p:spPr>
          <a:xfrm>
            <a:off x="4811486" y="5606142"/>
            <a:ext cx="2569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u="sng" dirty="0">
                <a:cs typeface="Calibri" panose="020F0502020204030204"/>
              </a:rPr>
              <a:t>Metroid Prime (2002)</a:t>
            </a:r>
          </a:p>
        </p:txBody>
      </p:sp>
    </p:spTree>
    <p:extLst>
      <p:ext uri="{BB962C8B-B14F-4D97-AF65-F5344CB8AC3E}">
        <p14:creationId xmlns:p14="http://schemas.microsoft.com/office/powerpoint/2010/main" val="1136524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C06B3-1662-59EC-FAE3-03A4C744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Animation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DF1FC64-5A2C-1FFC-D431-6A2E507A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858" y="1687286"/>
            <a:ext cx="3907971" cy="3907971"/>
          </a:xfrm>
          <a:prstGeom prst="rect">
            <a:avLst/>
          </a:prstGeom>
        </p:spPr>
      </p:pic>
      <p:pic>
        <p:nvPicPr>
          <p:cNvPr id="5" name="Picture 5" descr="A picture containing text, plant, tree&#10;&#10;Description automatically generated">
            <a:extLst>
              <a:ext uri="{FF2B5EF4-FFF2-40B4-BE49-F238E27FC236}">
                <a16:creationId xmlns:a16="http://schemas.microsoft.com/office/drawing/2014/main" id="{33B5D77A-AC1C-F4B2-8736-0E5ACE2CD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700" y="1681844"/>
            <a:ext cx="3907971" cy="3918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4320BF-B3A4-7DF1-31EA-063AF17D0D09}"/>
              </a:ext>
            </a:extLst>
          </p:cNvPr>
          <p:cNvSpPr txBox="1"/>
          <p:nvPr/>
        </p:nvSpPr>
        <p:spPr>
          <a:xfrm>
            <a:off x="2569029" y="5747656"/>
            <a:ext cx="21989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u="sng" dirty="0">
                <a:cs typeface="Calibri" panose="020F0502020204030204"/>
              </a:rPr>
              <a:t>Duck Hunt (1984)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FA1408-8693-46EF-5161-2833F69B7AD3}"/>
              </a:ext>
            </a:extLst>
          </p:cNvPr>
          <p:cNvSpPr txBox="1"/>
          <p:nvPr/>
        </p:nvSpPr>
        <p:spPr>
          <a:xfrm>
            <a:off x="7554685" y="5747657"/>
            <a:ext cx="1981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u="sng" dirty="0">
                <a:ea typeface="+mn-lt"/>
                <a:cs typeface="+mn-lt"/>
              </a:rPr>
              <a:t>What The Golf? (2019)</a:t>
            </a:r>
            <a:endParaRPr lang="en-US" u="sng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6085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0A5B-8A1A-6B25-AEDD-69EBF15B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8403" y="2496796"/>
            <a:ext cx="3995195" cy="187536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cs typeface="Calibri Ligh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85138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CB2D0-3481-2CDD-0772-6779CDA46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7159E-CE0E-0C08-7393-513994DF8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025"/>
            <a:ext cx="10515600" cy="4579938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 sz="1400" dirty="0">
                <a:ea typeface="+mn-lt"/>
                <a:cs typeface="+mn-lt"/>
              </a:rPr>
              <a:t>G., Andrew. “The Making of Halo: How Combat Evolved from </a:t>
            </a:r>
            <a:r>
              <a:rPr lang="en-US" sz="1400" dirty="0" err="1">
                <a:ea typeface="+mn-lt"/>
                <a:cs typeface="+mn-lt"/>
              </a:rPr>
              <a:t>Blam</a:t>
            </a:r>
            <a:r>
              <a:rPr lang="en-US" sz="1400" dirty="0">
                <a:ea typeface="+mn-lt"/>
                <a:cs typeface="+mn-lt"/>
              </a:rPr>
              <a:t>!- Part 1.” Medium, Medium, 3 Feb. 2020, </a:t>
            </a:r>
            <a:r>
              <a:rPr lang="en-US" sz="1400" dirty="0">
                <a:ea typeface="+mn-lt"/>
                <a:cs typeface="+mn-lt"/>
                <a:hlinkClick r:id="rId2"/>
              </a:rPr>
              <a:t>https://medium.com/@Oozer3993/the-making-of-halo-how-combat-evolved-from-blam-part-1-f6b58fcc4ade</a:t>
            </a:r>
            <a:r>
              <a:rPr lang="en-US" sz="1400" dirty="0">
                <a:ea typeface="+mn-lt"/>
                <a:cs typeface="+mn-lt"/>
              </a:rPr>
              <a:t>. </a:t>
            </a:r>
          </a:p>
          <a:p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Jones, Simon K. “3 Approaches to Storytelling in Games.” Medium, Medium, 2 Sept. 2021, </a:t>
            </a:r>
            <a:r>
              <a:rPr lang="en-US" sz="1400" dirty="0">
                <a:ea typeface="+mn-lt"/>
                <a:cs typeface="+mn-lt"/>
                <a:hlinkClick r:id="rId3"/>
              </a:rPr>
              <a:t>https://simonkjones.medium.com/3-approaches-to-storytelling-in-games-4e62de86ef30</a:t>
            </a:r>
            <a:r>
              <a:rPr lang="en-US" sz="1400" dirty="0">
                <a:ea typeface="+mn-lt"/>
                <a:cs typeface="+mn-lt"/>
              </a:rPr>
              <a:t>. </a:t>
            </a:r>
          </a:p>
          <a:p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Meireles, Maria. “Designer Playing Games: The Last of US II.” Medium, UX Collective, 25 Dec. 2021, </a:t>
            </a:r>
            <a:r>
              <a:rPr lang="en-US" sz="1400" dirty="0">
                <a:ea typeface="+mn-lt"/>
                <a:cs typeface="+mn-lt"/>
                <a:hlinkClick r:id="rId4"/>
              </a:rPr>
              <a:t>https://uxdesign.cc/uxd-playing-games-the-last-of-us-ii-7e93aecd2b3d</a:t>
            </a:r>
            <a:r>
              <a:rPr lang="en-US" sz="1400" dirty="0">
                <a:ea typeface="+mn-lt"/>
                <a:cs typeface="+mn-lt"/>
              </a:rPr>
              <a:t>. </a:t>
            </a:r>
            <a:endParaRPr lang="en-US" sz="1400">
              <a:cs typeface="Calibri"/>
            </a:endParaRPr>
          </a:p>
          <a:p>
            <a:endParaRPr lang="en-US" sz="1400" dirty="0">
              <a:cs typeface="Calibri"/>
            </a:endParaRPr>
          </a:p>
          <a:p>
            <a:r>
              <a:rPr lang="en-US" sz="1400" dirty="0">
                <a:cs typeface="Calibri"/>
              </a:rPr>
              <a:t>Nintendo, "Duck Hunt." 1984.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Nintendo, "Metroid Prime." 2002.</a:t>
            </a:r>
          </a:p>
          <a:p>
            <a:endParaRPr lang="en-US" sz="1400" dirty="0">
              <a:ea typeface="+mn-lt"/>
              <a:cs typeface="+mn-lt"/>
            </a:endParaRPr>
          </a:p>
          <a:p>
            <a:r>
              <a:rPr lang="en-US" sz="1400" dirty="0" err="1">
                <a:ea typeface="+mn-lt"/>
                <a:cs typeface="+mn-lt"/>
              </a:rPr>
              <a:t>Schardon</a:t>
            </a:r>
            <a:r>
              <a:rPr lang="en-US" sz="1400" dirty="0">
                <a:ea typeface="+mn-lt"/>
                <a:cs typeface="+mn-lt"/>
              </a:rPr>
              <a:t>, Lindsay. “What Is Game Design? A Guide for Making Video Games.” </a:t>
            </a:r>
            <a:r>
              <a:rPr lang="en-US" sz="1400" dirty="0" err="1">
                <a:ea typeface="+mn-lt"/>
                <a:cs typeface="+mn-lt"/>
              </a:rPr>
              <a:t>GameDev</a:t>
            </a:r>
            <a:r>
              <a:rPr lang="en-US" sz="1400" dirty="0">
                <a:ea typeface="+mn-lt"/>
                <a:cs typeface="+mn-lt"/>
              </a:rPr>
              <a:t> Academy, 14 Jan. 2023, </a:t>
            </a:r>
            <a:r>
              <a:rPr lang="en-US" sz="1400" dirty="0">
                <a:ea typeface="+mn-lt"/>
                <a:cs typeface="+mn-lt"/>
                <a:hlinkClick r:id="rId5"/>
              </a:rPr>
              <a:t>https://gamedevacademy.org/what-is-game-design/</a:t>
            </a:r>
            <a:r>
              <a:rPr lang="en-US" sz="1400" dirty="0">
                <a:ea typeface="+mn-lt"/>
                <a:cs typeface="+mn-lt"/>
              </a:rPr>
              <a:t>.  </a:t>
            </a:r>
            <a:endParaRPr lang="en-US" sz="1400" dirty="0">
              <a:cs typeface="Calibri"/>
            </a:endParaRPr>
          </a:p>
          <a:p>
            <a:endParaRPr lang="en-US" sz="1400" dirty="0">
              <a:cs typeface="Calibri"/>
            </a:endParaRPr>
          </a:p>
          <a:p>
            <a:r>
              <a:rPr lang="en-US" sz="1400" dirty="0" err="1">
                <a:ea typeface="+mn-lt"/>
                <a:cs typeface="+mn-lt"/>
              </a:rPr>
              <a:t>Stefyn</a:t>
            </a:r>
            <a:r>
              <a:rPr lang="en-US" sz="1400" dirty="0">
                <a:ea typeface="+mn-lt"/>
                <a:cs typeface="+mn-lt"/>
              </a:rPr>
              <a:t>, Nadia. “How Video Games Are Made: The Game Development Process: CG Spectrum.” How Video Games Are Made | The Game Development Process | CG Spectrum, CG Spectrum, 21 Dec. 2022, </a:t>
            </a:r>
            <a:r>
              <a:rPr lang="en-US" sz="1400" dirty="0">
                <a:ea typeface="+mn-lt"/>
                <a:cs typeface="+mn-lt"/>
                <a:hlinkClick r:id="rId6"/>
              </a:rPr>
              <a:t>https://www.cgspectrum.com/blog/game-development-process</a:t>
            </a:r>
            <a:r>
              <a:rPr lang="en-US" sz="1400" dirty="0">
                <a:ea typeface="+mn-lt"/>
                <a:cs typeface="+mn-lt"/>
              </a:rPr>
              <a:t>. </a:t>
            </a:r>
            <a:endParaRPr lang="en-US" sz="1400" dirty="0">
              <a:cs typeface="Calibri"/>
            </a:endParaRPr>
          </a:p>
          <a:p>
            <a:endParaRPr lang="en-US" sz="1400" dirty="0">
              <a:cs typeface="Calibri"/>
            </a:endParaRPr>
          </a:p>
          <a:p>
            <a:r>
              <a:rPr lang="en-US" sz="1400" dirty="0">
                <a:ea typeface="+mn-lt"/>
                <a:cs typeface="+mn-lt"/>
              </a:rPr>
              <a:t>Triband, "What The Golf?" 2019.</a:t>
            </a:r>
          </a:p>
          <a:p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Tyler, Dustin, and About Dustin </a:t>
            </a:r>
            <a:r>
              <a:rPr lang="en-US" sz="1400" dirty="0" err="1">
                <a:ea typeface="+mn-lt"/>
                <a:cs typeface="+mn-lt"/>
              </a:rPr>
              <a:t>TylerInitially</a:t>
            </a:r>
            <a:r>
              <a:rPr lang="en-US" sz="1400" dirty="0">
                <a:ea typeface="+mn-lt"/>
                <a:cs typeface="+mn-lt"/>
              </a:rPr>
              <a:t> focused on web dev. “What's the Difference between Animation and Video Game Design?” Video Game Design and Development, 12 Jan. 2023, </a:t>
            </a:r>
            <a:r>
              <a:rPr lang="en-US" sz="1400" dirty="0">
                <a:ea typeface="+mn-lt"/>
                <a:cs typeface="+mn-lt"/>
                <a:hlinkClick r:id="rId7"/>
              </a:rPr>
              <a:t>https://www.gamedesigning.org/animation/animation-vs-video-game-design/</a:t>
            </a:r>
            <a:r>
              <a:rPr lang="en-US" sz="1400" dirty="0">
                <a:ea typeface="+mn-lt"/>
                <a:cs typeface="+mn-lt"/>
              </a:rPr>
              <a:t>. </a:t>
            </a:r>
          </a:p>
          <a:p>
            <a:endParaRPr lang="en-US" sz="1400" dirty="0">
              <a:cs typeface="Calibri" panose="020F0502020204030204"/>
            </a:endParaRPr>
          </a:p>
          <a:p>
            <a:r>
              <a:rPr lang="en-US" sz="1400" dirty="0">
                <a:ea typeface="+mn-lt"/>
                <a:cs typeface="+mn-lt"/>
              </a:rPr>
              <a:t>“Visual Storytelling in Gaming: Video Game Stories: Gaming Debugged.” Gaming Debugged | Gaming Site Covering Xbox, Indies, News, Features and Gaming Tech, 13 Feb. 2023, </a:t>
            </a:r>
            <a:r>
              <a:rPr lang="en-US" sz="1400" dirty="0">
                <a:ea typeface="+mn-lt"/>
                <a:cs typeface="+mn-lt"/>
                <a:hlinkClick r:id="rId8"/>
              </a:rPr>
              <a:t>https://www.gamingdebugged.com/2017/09/27/visual-storytelling-gaming/</a:t>
            </a:r>
            <a:r>
              <a:rPr lang="en-US" sz="1400" dirty="0">
                <a:ea typeface="+mn-lt"/>
                <a:cs typeface="+mn-lt"/>
              </a:rPr>
              <a:t>. </a:t>
            </a:r>
            <a:endParaRPr lang="en-US" sz="14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74117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Game Development Process</vt:lpstr>
      <vt:lpstr>Development Process</vt:lpstr>
      <vt:lpstr>Design</vt:lpstr>
      <vt:lpstr>Storytelling</vt:lpstr>
      <vt:lpstr>Artwork</vt:lpstr>
      <vt:lpstr>Animation</vt:lpstr>
      <vt:lpstr>Conclusion</vt:lpstr>
      <vt:lpstr>Cites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241</cp:revision>
  <dcterms:created xsi:type="dcterms:W3CDTF">2023-02-16T18:38:30Z</dcterms:created>
  <dcterms:modified xsi:type="dcterms:W3CDTF">2023-02-21T20:20:44Z</dcterms:modified>
</cp:coreProperties>
</file>